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352" r:id="rId8"/>
    <p:sldId id="351" r:id="rId9"/>
    <p:sldId id="334" r:id="rId10"/>
    <p:sldId id="335" r:id="rId11"/>
    <p:sldId id="354" r:id="rId12"/>
    <p:sldId id="353" r:id="rId13"/>
    <p:sldId id="355" r:id="rId14"/>
    <p:sldId id="269" r:id="rId15"/>
    <p:sldId id="333" r:id="rId16"/>
    <p:sldId id="270" r:id="rId17"/>
    <p:sldId id="332" r:id="rId18"/>
    <p:sldId id="336" r:id="rId19"/>
    <p:sldId id="337" r:id="rId20"/>
    <p:sldId id="271" r:id="rId21"/>
    <p:sldId id="338" r:id="rId22"/>
    <p:sldId id="272" r:id="rId23"/>
    <p:sldId id="326" r:id="rId24"/>
    <p:sldId id="339" r:id="rId25"/>
    <p:sldId id="273" r:id="rId26"/>
    <p:sldId id="350" r:id="rId27"/>
    <p:sldId id="325" r:id="rId28"/>
    <p:sldId id="356" r:id="rId29"/>
    <p:sldId id="357" r:id="rId30"/>
    <p:sldId id="341" r:id="rId31"/>
    <p:sldId id="340" r:id="rId32"/>
    <p:sldId id="342" r:id="rId33"/>
    <p:sldId id="343" r:id="rId34"/>
    <p:sldId id="344" r:id="rId35"/>
    <p:sldId id="275" r:id="rId36"/>
    <p:sldId id="359" r:id="rId37"/>
    <p:sldId id="276" r:id="rId38"/>
    <p:sldId id="277" r:id="rId39"/>
    <p:sldId id="347" r:id="rId40"/>
    <p:sldId id="348" r:id="rId41"/>
    <p:sldId id="346" r:id="rId42"/>
    <p:sldId id="345" r:id="rId43"/>
    <p:sldId id="318" r:id="rId44"/>
    <p:sldId id="319" r:id="rId45"/>
    <p:sldId id="349" r:id="rId46"/>
    <p:sldId id="35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8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9099" y="2898679"/>
            <a:ext cx="3795610" cy="1789699"/>
          </a:xfrm>
        </p:spPr>
        <p:txBody>
          <a:bodyPr>
            <a:noAutofit/>
          </a:bodyPr>
          <a:lstStyle/>
          <a:p>
            <a:pPr algn="r"/>
            <a:r>
              <a:rPr lang="th-TH" sz="8800" b="1" dirty="0">
                <a:effectLst/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บทที่ ๓</a:t>
            </a:r>
            <a:endParaRPr lang="en-US" sz="8800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8296" y="4452214"/>
            <a:ext cx="5223703" cy="1238616"/>
          </a:xfrm>
        </p:spPr>
        <p:txBody>
          <a:bodyPr>
            <a:noAutofit/>
          </a:bodyPr>
          <a:lstStyle/>
          <a:p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การจัดการองค์การ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787B-5223-4978-B4A2-36F86934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57444"/>
            <a:ext cx="10058400" cy="1450757"/>
          </a:xfrm>
        </p:spPr>
        <p:txBody>
          <a:bodyPr/>
          <a:lstStyle/>
          <a:p>
            <a:r>
              <a:rPr lang="th-TH" b="1" dirty="0"/>
              <a:t>การบริหารและการจัดการเหมือนหรือต่างกันอย่างไร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3574-7B70-43B5-8661-91806975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40044" cy="3760891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q"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การบริหาร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Administration)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นิยมใช้กับการบริหารราชการหรือการจัดการเกี่ยวกับนโยบาย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Management)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นิยมใช้กับการบริหารธุรกิจเอกชน เป็นการดำเนินการตามนโยบายที่กำหนดไว้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การบริหาร กับ การจัดการใช้แทนกันได้มีความหมายเหมือนกัน</a:t>
            </a:r>
          </a:p>
        </p:txBody>
      </p:sp>
    </p:spTree>
    <p:extLst>
      <p:ext uri="{BB962C8B-B14F-4D97-AF65-F5344CB8AC3E}">
        <p14:creationId xmlns:p14="http://schemas.microsoft.com/office/powerpoint/2010/main" val="10457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ความสำคัญของการจัดการ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236" y="2108201"/>
            <a:ext cx="9622443" cy="40923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การควรมีการกำหนดวัตถุประสงค์ที่ชัดเจน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กำหนดอำนาจหน้าที่ความรับผิดชอบ ผู้บังคับบัญชาและผู้ใต้บังคับบัญชา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กำหนดสายบังคับบัญชา ช่วงการบังคับบัญชา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การประสานงาน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หลักของการทำงานเฉพาะอย่าง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เอกภาพในการบังคับบัญชา </a:t>
            </a:r>
          </a:p>
        </p:txBody>
      </p:sp>
    </p:spTree>
    <p:extLst>
      <p:ext uri="{BB962C8B-B14F-4D97-AF65-F5344CB8AC3E}">
        <p14:creationId xmlns:p14="http://schemas.microsoft.com/office/powerpoint/2010/main" val="37205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1349829"/>
            <a:ext cx="10058400" cy="642258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องค์ประกอบการจัดองค์การ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2087"/>
            <a:ext cx="10058400" cy="4263570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การแบ่งงานกันทำ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Division of work)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ขอบข่ายของงาน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Job Scope)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ความลึกของงาน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Job Depth)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Task Characteristics) 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การจัดแผนกงาน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Departmentalization)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การกระจายอำนาจหน้าที่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Distribution of Authority)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การประสานงาน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Co-ordination)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749808" lvl="4" indent="0">
              <a:buNone/>
            </a:pP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7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2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บทบาทของผู้บริหาร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151" y="2333174"/>
            <a:ext cx="9680500" cy="2434770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บทบาทระหว่างบุคคล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Interpersonal roles) 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บทบาทด้านสารสนเทศ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Informational roles) 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บทบาทด้านการตัดสินใจ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Decisional roles)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83DA02-5B87-465D-8C07-1CBB747E0EEF}"/>
              </a:ext>
            </a:extLst>
          </p:cNvPr>
          <p:cNvSpPr/>
          <p:nvPr/>
        </p:nvSpPr>
        <p:spPr>
          <a:xfrm>
            <a:off x="11440423" y="5453149"/>
            <a:ext cx="627545" cy="7813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57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1.บทบาทระหว่างบุคคล 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Interpersonal roles) 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96457"/>
            <a:ext cx="10058400" cy="30533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หัวหน้า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Figurehead)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บังคับบุคคลให้ทำหน้าที่ ที่รับผิดชอบ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ผู้นำ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Leader)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กระตุ้น / เร่งเร้า ผู้ที่อยู่ใต้บังคับบัญชาในด้านการทำงาน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ผู้ติดต่อ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Liaison)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ติดต่อกับองค์กรหรือหน่วยงานภายนอก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8253E5-62E8-4014-976E-3EA91C565B28}"/>
              </a:ext>
            </a:extLst>
          </p:cNvPr>
          <p:cNvSpPr/>
          <p:nvPr/>
        </p:nvSpPr>
        <p:spPr>
          <a:xfrm>
            <a:off x="11440423" y="5453149"/>
            <a:ext cx="627545" cy="7813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56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 บทบาทด้านสารสนเทศ 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Informational roles) 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28" y="2496457"/>
            <a:ext cx="9572171" cy="2569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ผู้ตรวจสอบ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Monitor)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เผยแพร่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Disseminator)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โฆษก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Spokesman)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A9A391A-844F-4E9F-B1AC-FA90924867F0}"/>
              </a:ext>
            </a:extLst>
          </p:cNvPr>
          <p:cNvSpPr/>
          <p:nvPr/>
        </p:nvSpPr>
        <p:spPr>
          <a:xfrm>
            <a:off x="11440423" y="5453149"/>
            <a:ext cx="627545" cy="78139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75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3. บทบาทด้านการตัดสินใจ 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Decisional roles) 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28" y="2496457"/>
            <a:ext cx="9572171" cy="29173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ผู้จัดการ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Entrepreneur)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ผู้จัดการสิ่งรบกวน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Disturbance Handler)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ผู้จัดสรรทรัพยากร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Resource Allocator)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ผู้เจรจา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Negotiator)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31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ขอบเขตความรับผิดชอบผู้บริหาร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750" y="2108201"/>
            <a:ext cx="9607929" cy="4307113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รับผิดชอบ ดูแล บริหาร การดำเนินงาน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จัดทำแผนธุรกิจ และกำหนดอำนาจการบริหารงาน จัดทำงบประมาณ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กำหนดโครงสร้างองค์กร วิธีการบริหารองค์กร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ดูแลและควบคุมการปฏิบัติงานด้านต่างๆ ขององค์กร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ติดตามและรายงานสภาวะ ฐานะของบริษัท เสนอแนะทางเลือก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เป็นตัวแทนบริษัท ในการติดต่อกับหน่วยงานต่างๆ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0082B3B-88C6-48D5-B4F6-A9DC8D2D7A46}"/>
              </a:ext>
            </a:extLst>
          </p:cNvPr>
          <p:cNvSpPr/>
          <p:nvPr/>
        </p:nvSpPr>
        <p:spPr>
          <a:xfrm>
            <a:off x="11602720" y="5704114"/>
            <a:ext cx="566057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0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93" y="2220685"/>
            <a:ext cx="10615749" cy="2888343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ดูแลติดต่อสื่อสารกับสาธารณชน ผู้ถือหุ้น ลูกค้า และพนักงาน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ดูแลให้มีการกากับดูแลกิจการที่ดี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9. มีอำนาจในการออก แก้ไข ปรับปรุง ระเบียบ คำสั่ง และข้อบังคับเกี่ยวกับการทำงานองค์กร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มีอำนาจ หน้าที่และความรับผิดชอบ ตามที่ได้รับมอบหมายหรือตามนโยบาย</a:t>
            </a:r>
          </a:p>
        </p:txBody>
      </p:sp>
    </p:spTree>
    <p:extLst>
      <p:ext uri="{BB962C8B-B14F-4D97-AF65-F5344CB8AC3E}">
        <p14:creationId xmlns:p14="http://schemas.microsoft.com/office/powerpoint/2010/main" val="1492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8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กระบวนการบริหาร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796" y="2108201"/>
            <a:ext cx="9459884" cy="3760891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หลักการจัดการองค์กรที่นิยมใช้กันอย่างแพร่หลาย ประกอบด้วย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การวางแผน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(Planning)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การจัดองค์การ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(Organizing)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การนำ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(Leadership)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การควบคุม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Controlling)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82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613236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เนื้อหา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935" y="2387540"/>
            <a:ext cx="5036456" cy="42229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การบริหาร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ความหมายของการจัดการ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ความสำคัญของการจัดการ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บทบาทของผู้บริหาร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ขอบเขตความรับผิดชอบผู้บริหาร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กระบวนการบริหาร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คุณสมบัติของผู้บริหารสมัยใหม่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0C5F9-E89B-4ABA-ACFA-2163DD3E2C4B}"/>
              </a:ext>
            </a:extLst>
          </p:cNvPr>
          <p:cNvSpPr txBox="1"/>
          <p:nvPr/>
        </p:nvSpPr>
        <p:spPr>
          <a:xfrm>
            <a:off x="6963427" y="2323475"/>
            <a:ext cx="588525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องค์การ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9. ความหมาย 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ลักษณะและความสำคัญขององค์การ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11. วัตถุประสงค์ ประเภทองค์การขององค์การ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12. ทฤษฎีองค์การ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35372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POSDC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Model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912" y="2108201"/>
            <a:ext cx="9775767" cy="37608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P-Planning &gt;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การวางแผน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O-Organizing &gt;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การจัดการองค์กร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S-Staffing &gt;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การจัดสรรและบริหารบุคลากร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D-Directing &gt;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การอำนวยการ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C-Controlling &gt;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การควบคุม</a:t>
            </a:r>
          </a:p>
        </p:txBody>
      </p:sp>
    </p:spTree>
    <p:extLst>
      <p:ext uri="{BB962C8B-B14F-4D97-AF65-F5344CB8AC3E}">
        <p14:creationId xmlns:p14="http://schemas.microsoft.com/office/powerpoint/2010/main" val="4910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POSDCORB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Model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5915"/>
            <a:ext cx="10058400" cy="3760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Planning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การวางแผน)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Organizing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การจัดองค์การ)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Staffing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การบรรจุ)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Directing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การสั่งการ)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Co-ordinating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การประสานงาน)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Reporting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การรายงาน)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Budgeting (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การจัดทำงบประมาณ)</a:t>
            </a:r>
          </a:p>
        </p:txBody>
      </p:sp>
    </p:spTree>
    <p:extLst>
      <p:ext uri="{BB962C8B-B14F-4D97-AF65-F5344CB8AC3E}">
        <p14:creationId xmlns:p14="http://schemas.microsoft.com/office/powerpoint/2010/main" val="35690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คุณสมบัติของผู้บริหารสมัยใหม่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23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มีการพัฒนาตนเอง อย่างต่อเนื่องสม่ำเสมอ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เป็นคนเก่ง มีความรู้ ความสามารถ และมีวิสัยทัศน์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เป็นยอดนักบริหาร และจัดการที่ดี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เป็นผู้ประสานที่ดี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เท่าทันเทคโนโลยี และนำมาใช้ได้อย่างมีประสิทธิภาพ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รวดเร็ว และแก้ไขสถานการณ์ 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2307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9D1C-D48F-4BAE-8047-A558DB25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06966"/>
            <a:ext cx="10058400" cy="1948410"/>
          </a:xfrm>
        </p:spPr>
        <p:txBody>
          <a:bodyPr>
            <a:normAutofit/>
          </a:bodyPr>
          <a:lstStyle/>
          <a:p>
            <a:pPr mar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</a:t>
            </a:r>
          </a:p>
          <a:p>
            <a:pPr mar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Organization) 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57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849759"/>
            <a:ext cx="10058400" cy="1258442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26574"/>
            <a:ext cx="10058400" cy="2614683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 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Organization)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ศูนย์กลางของกิจการที่รวมประกอบกันขึ้นเป็นหน่วย เดียวกัน  เพื่อดำเนินกิจการตามวัตถุประสงค์ที่กำหนดไว้ในกฎหมายหรือในตราสารที่จัดตั้งขึ้น 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723617E-D67C-491A-B333-7C0840120E2C}"/>
              </a:ext>
            </a:extLst>
          </p:cNvPr>
          <p:cNvSpPr/>
          <p:nvPr/>
        </p:nvSpPr>
        <p:spPr>
          <a:xfrm>
            <a:off x="11756571" y="5791199"/>
            <a:ext cx="40640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3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849759"/>
            <a:ext cx="10058400" cy="1258442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09948"/>
            <a:ext cx="10058400" cy="2631309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 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Organization)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ศูนย์กลางของกิจการที่รวมประกอบกันขึ้นเป็นหน่วย หรือ หลาย ๆ "องค์กร" รวมกันเข้ามา จะกลายเป็น “องค์การ”  (องค์กร + องค์กร + องค์กร = องค์การ)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723617E-D67C-491A-B333-7C0840120E2C}"/>
              </a:ext>
            </a:extLst>
          </p:cNvPr>
          <p:cNvSpPr/>
          <p:nvPr/>
        </p:nvSpPr>
        <p:spPr>
          <a:xfrm>
            <a:off x="11756571" y="5791199"/>
            <a:ext cx="40640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5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6110-9BF7-4F78-AA59-21C7D752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43447"/>
            <a:ext cx="10058400" cy="3225645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</a:t>
            </a:r>
            <a:r>
              <a:rPr lang="th-TH" sz="3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องค์กร (</a:t>
            </a:r>
            <a:r>
              <a:rPr lang="en-US" sz="3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Organ) </a:t>
            </a:r>
            <a:r>
              <a:rPr lang="th-TH" sz="3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ส่วนประกอบย่อยของหน่วยใหญ่ ทำหน้าที่สัมพันธ์กันหรือขึ้นต่อกันและกัน</a:t>
            </a:r>
          </a:p>
        </p:txBody>
      </p:sp>
    </p:spTree>
    <p:extLst>
      <p:ext uri="{BB962C8B-B14F-4D97-AF65-F5344CB8AC3E}">
        <p14:creationId xmlns:p14="http://schemas.microsoft.com/office/powerpoint/2010/main" val="34530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34986"/>
            <a:ext cx="10058400" cy="218802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"องค์การ" มีหน้าที่นำ "องค์กร" ต่าง ๆ ที่มีหน้าที่แตกต่างกันนั้นมารวมเข้าด้วยกัน และสร้างความสัมพันธ์ระหว่างองค์กรต่าง ๆ ให้สามารถดำเนินงานตามหน้าที่ร่วมกันได้อย่างเป็นระเบียบ</a:t>
            </a:r>
          </a:p>
        </p:txBody>
      </p:sp>
    </p:spTree>
    <p:extLst>
      <p:ext uri="{BB962C8B-B14F-4D97-AF65-F5344CB8AC3E}">
        <p14:creationId xmlns:p14="http://schemas.microsoft.com/office/powerpoint/2010/main" val="30931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ลักษณะขององค์การ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องค์การเป็นลักษณะของกลุ่มบุคคล ที่มาทำงานร่วมกัน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องค์การเป็นโครงสร้างของความสัมพันธ์ ของคนและงานที่อยู่ภายในองค์การ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องค์การเป็นส่วนหนึ่งของการบริหารหรือการจัดการ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องค์การเป็นกระบวนการ เมื่อมีการจัดองค์การก็ต้องนำเทคนิคการบริหารจัดการมาใช้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องค์การเป็นระบบระบบหนึ่ง ประกอบด้วยระบบเปิด และ ปิด</a:t>
            </a:r>
          </a:p>
        </p:txBody>
      </p:sp>
    </p:spTree>
    <p:extLst>
      <p:ext uri="{BB962C8B-B14F-4D97-AF65-F5344CB8AC3E}">
        <p14:creationId xmlns:p14="http://schemas.microsoft.com/office/powerpoint/2010/main" val="3342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ความสำคัญขององค์การ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ด้านการระดมสรรพกำลัง เป็นแหล่งรวมทรัพยากรทางด้านการบริหาร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สร้างความเข้มแข็ง สร้างอำนาจในการแข่งขันหรือต่อรองกับหน่วยงานอื่นๆ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เป็นหน่วยการผลิตที่มีประสิทธิภาพ เป็นศูนย์กลางคิดค้นนวัตกรรมที่ทันสมัยอยู่เสมอ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เป็นแหล่งพัฒนาทักษะการทำงาน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04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ความหมายของการจัดการ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3022602"/>
            <a:ext cx="10325463" cy="2314170"/>
          </a:xfrm>
        </p:spPr>
        <p:txBody>
          <a:bodyPr>
            <a:noAutofit/>
          </a:bodyPr>
          <a:lstStyle/>
          <a:p>
            <a:pPr marL="201168" lvl="1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(Management)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“กระบวนการ กิจกรรมหรือการศึกษาเกี่ยวกับการปฏิบัติหน้าที่ในอัน</a:t>
            </a:r>
            <a:r>
              <a:rPr lang="th-TH" sz="32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ที่จะ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เชื่อมั่นได้ว่า กิจกรรมต่าง ๆ ดำเนินไปในแนวทางที่จะบรรลุผลสำเร็จตามวัตถุประสงค์ที่กำหนดไว้    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(เดรค เฟรช และ </a:t>
            </a:r>
            <a:r>
              <a:rPr lang="th-TH" sz="32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ฮีทเต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อร์ สวาร</a:t>
            </a:r>
            <a:r>
              <a:rPr lang="th-TH" sz="32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์ด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Derak</a:t>
            </a: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French &amp; Heather Saward) )</a:t>
            </a:r>
          </a:p>
          <a:p>
            <a:pPr marL="201168" lvl="1" indent="0" algn="thaiDist">
              <a:buNone/>
            </a:pP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th-TH" sz="32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E81040-ECF7-43E9-AFE7-4D5DB5FDE1A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8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78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วัตถุประสงค์ขององค์การ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51314"/>
            <a:ext cx="10058400" cy="351777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ทางเศรษฐกิจ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Economic 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กำไรสูงสุด ผลตอบแทนจากการลงทุน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การให้บริการ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Service)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เพื่อสนองต่อความต้องการของประชาชน </a:t>
            </a: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ด้านสังคม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Social 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สนองความต้องการของประชาชน ความรับผิดชอบทางสังคม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32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78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ประเภทองค์ขององค์การ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39665"/>
            <a:ext cx="10058400" cy="376089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แบ่งตามความมุ่งหมายที่จัดตั้งขึ้น</a:t>
            </a: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องค์การเพื่อผลประโยชน์ร่วมของสมาชิก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Mutual-benefit)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สมาคม และสหกรณ์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องค์การเพื่อธุรกิจ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Business concern)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บริษัท ห้างร้าน และธนาคาร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องค์การเพื่อสาธารณะ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Commonweal organization)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กระทรวง ทบวง กรม กอง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องค์การเพื่อการบริการ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Service organization)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โรงเรียน โรงพยาบาล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49EA547-5B4D-44B0-ACEA-E5CA335B1B61}"/>
              </a:ext>
            </a:extLst>
          </p:cNvPr>
          <p:cNvSpPr/>
          <p:nvPr/>
        </p:nvSpPr>
        <p:spPr>
          <a:xfrm>
            <a:off x="11829143" y="5718629"/>
            <a:ext cx="362857" cy="72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7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19515"/>
            <a:ext cx="10058400" cy="4394199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2.แบ่งตามหลักการจัดระเบียบภายในองค์การ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องค์การทางการ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Formal Organization)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องค์การที่มีระเบียบแบบแผน มีโครงสร้างที่ชัดเจน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องค์การไม่เป็นทางการ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Informal Organization)</a:t>
            </a:r>
          </a:p>
          <a:p>
            <a:pPr lvl="6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กลุ่มบุคคลมารวมตัวกันเป็นสังคมที่ไม่มีระเบียบแบบแผน</a:t>
            </a:r>
          </a:p>
          <a:p>
            <a:pPr lvl="6">
              <a:buFont typeface="Wingdings" panose="05000000000000000000" pitchFamily="2" charset="2"/>
              <a:buChar char="v"/>
            </a:pP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ไม่มีรูปแบบเฉพาะ โครงสร้างหลวมๆ </a:t>
            </a:r>
          </a:p>
          <a:p>
            <a:pPr lvl="6">
              <a:buFont typeface="Wingdings" panose="05000000000000000000" pitchFamily="2" charset="2"/>
              <a:buChar char="v"/>
            </a:pP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มีความสัมพันธ์ระหว่างบุคคลแบบไม่เป็นทางการ</a:t>
            </a:r>
          </a:p>
          <a:p>
            <a:pPr lvl="6">
              <a:buFont typeface="Wingdings" panose="05000000000000000000" pitchFamily="2" charset="2"/>
              <a:buChar char="v"/>
            </a:pP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มีความเชื่อ ทัศนคติ ค่านิยมและรสนิยมที่ตรงกัน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1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35797"/>
            <a:ext cx="10058400" cy="2071869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กรอบของแนวความคิด ทฤษฎีต่าง ๆ ที่ศึกษาเฉพาะเรื่องโครงสร้างขององค์การ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organization design) 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07B3483-AF24-4534-91FF-DAAEE2A78CB7}"/>
              </a:ext>
            </a:extLst>
          </p:cNvPr>
          <p:cNvSpPr/>
          <p:nvPr/>
        </p:nvSpPr>
        <p:spPr>
          <a:xfrm>
            <a:off x="11586258" y="5509549"/>
            <a:ext cx="555585" cy="972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06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676" y="2441274"/>
            <a:ext cx="11076972" cy="252426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th-TH" sz="32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หมายถึง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การศึกษาเพื่ออธิบายถึงการจัดโครงสร้างขององค์การ การออกแบบองค์การ รวมทั้งการเสนอทางเลือกในการบริหารองค์การ เพื่อให้องค์การบรรลุถึงประสิทธิผลและประสิทธิภาพ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19890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0D5-4825-4B85-88FF-44BDC104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49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รูปแบบทฤษฎีองค์การ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9109"/>
            <a:ext cx="10058400" cy="3449983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ทฤษฎีดั้งเดิม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Classical organization theory)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ทฤษฎีสมัยใหม่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Neo-Classical organization theory)</a:t>
            </a:r>
          </a:p>
          <a:p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ทฤษฎีสมัยปัจจุบัน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Modern organization theory)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14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C88D-D72D-4012-A2C6-B0AA0F25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ทฤษฎีองค์การแบบดั้งเดิม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Classical organization theory)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F534-5BF5-4334-A86C-D6622156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การจัดองค์การแบบราชการ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Bureaucracy)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จะต้อมีการแบ่งงานกันทำ โดยให้แต่ละคนปฏิบัติงานในสาขาที่ตนมีความชำนาญ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ยึดถือกฎเกณฑ์ระเบียบวินัยโดยเคร่งครัดเพื่อความเป็นมาตราฐานเดียวกัน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สายการบังคับบัญชาต้องชัดเจน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บุคคลในองค์การต้องไม่คำนึงถึงความสัมพันธ์ส่วนบุคคล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การคัดเลือกบุคคล การว่าจ้าง การเลื่อนตำแหน่ง ให้ขึ้นอยู่กับความสามารถ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8B24067-6C8D-42E1-B19B-DD57EA57A0EF}"/>
              </a:ext>
            </a:extLst>
          </p:cNvPr>
          <p:cNvSpPr/>
          <p:nvPr/>
        </p:nvSpPr>
        <p:spPr>
          <a:xfrm>
            <a:off x="11771085" y="5704114"/>
            <a:ext cx="420915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5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5B9E-579B-4B73-A793-EFAB1B3C8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5074"/>
            <a:ext cx="10058400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การจัดองค์การแบบวิทยาศาสตร์ 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Scientific Management)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นำเอาวิธีการศึกษาวิทยาศาสตร์มาวิเคราะห์และแก้ปัญหา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ปรังปรุงประสิทธิภาพขององค์กรให้ดีขึ้น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ศึกษาจากการหาความสัมพันธ์ระหว่างงานและคนงาน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เพื่อหามาตรการทำงานที่มีประสิทธิภาพสูงสุด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ไม่ศึกษาถึงแรงจูงใจ อารมณ์ และความต้องการในสังคม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2114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C88D-D72D-4012-A2C6-B0AA0F25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ทฤษฎีสมัยใหม่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Neo-Classical organization theory)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F534-5BF5-4334-A86C-D6622156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เป็นทฤษฎีที่พัฒนามาจากดั้งเดิม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ทฤษฎีนี้มีหลักการว่า "คนเป็นปัจจัยสำคัญ ที่มีอิทธิพลต่อการเพิ่มผลผลิตขององค์การ“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ให้ความสำคัญกับคนที่ทำหน้าร่วมกันในองค์การ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ขวัญและกำลังใจในการทำงานเป็นสิ่งสำคัญ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การมีบทบาทร่วมกันและหว่างผู้บริหาร และพนักงานย่อมก่อให้เกิดความพึงพอใจทุกฝ่าย</a:t>
            </a:r>
          </a:p>
        </p:txBody>
      </p:sp>
    </p:spTree>
    <p:extLst>
      <p:ext uri="{BB962C8B-B14F-4D97-AF65-F5344CB8AC3E}">
        <p14:creationId xmlns:p14="http://schemas.microsoft.com/office/powerpoint/2010/main" val="26803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C88D-D72D-4012-A2C6-B0AA0F25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657444"/>
            <a:ext cx="10058400" cy="1450757"/>
          </a:xfrm>
        </p:spPr>
        <p:txBody>
          <a:bodyPr>
            <a:norm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ทฤษฎีสมัยปัจจุบัน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Modern organization theory)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F534-5BF5-4334-A86C-D6622156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993120" cy="40923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เป็นการศึกษารูปแบบขององค์การ วิเคราะห์องค์การในเชิงระบบ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เป็นการศึกษา ถึงส่วนประกอบภายในองค์กร ความสัมพันธ์ระหว่างส่วนต่าง ๆ ที่อยู่ภายในองค์กร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เช่น ศึกษาเรื่องของ (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Input / Process / Output / Feedback and Environment) </a:t>
            </a: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ทฤษฎีนี้ มององค์การมีลักษณะที่มีการเคลื่อนไหวอยู่ตลอดเวลา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องค์การปรับให้เข้ากับทุกสภาวะแวดล้อมที่เกิดขึ้น </a:t>
            </a:r>
          </a:p>
        </p:txBody>
      </p:sp>
    </p:spTree>
    <p:extLst>
      <p:ext uri="{BB962C8B-B14F-4D97-AF65-F5344CB8AC3E}">
        <p14:creationId xmlns:p14="http://schemas.microsoft.com/office/powerpoint/2010/main" val="38696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676698"/>
            <a:ext cx="10325463" cy="2073102"/>
          </a:xfrm>
        </p:spPr>
        <p:txBody>
          <a:bodyPr>
            <a:normAutofit/>
          </a:bodyPr>
          <a:lstStyle/>
          <a:p>
            <a:pPr marL="201168" lvl="1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(Management)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งานของผู้นำที่ใช้ทรัพยากรบริหารทั้งปวงที่มีอยู่ในหน่วยงาน เพื่อให้เป้าหมายที่กำหนดไว้บรรลุผล  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Warren B. Brown) </a:t>
            </a:r>
          </a:p>
          <a:p>
            <a:pPr marL="201168" lvl="1" indent="0" algn="thaiDist">
              <a:buNone/>
            </a:pP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th-TH" sz="32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E81040-ECF7-43E9-AFE7-4D5DB5FDE1A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84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FB91-B5F3-4000-B7A6-F66BFF08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24" y="2411177"/>
            <a:ext cx="9822766" cy="1156415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จบการบรรยาย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4CD9E-247A-4EB3-BFCC-C852305F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 Kawinphat  Lertpongmanee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F4C61-1F92-4E69-9A57-1E7083C9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10B5-7156-4084-BAA0-C3EEE91F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คำถามทบทวน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AA41-F53E-4042-A161-B7F9512F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676312" cy="3760891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1. ให้บอกความหมายขององค์การ และองค์กร ว่าแตกต่างกันอย่างไร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2. ให้อธิบายความสำคัญของการจัดการ มาเป็นข้อ ๆ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3. ให้บอกขอบเขตความรับผิดชอบของผู้บริหาร มาเป็นข้อ ๆ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4. ให้แสดงความคิดเห็นเกี่ยวกับคุณสมบัติของผู้บริหารสมัยใหม่ควรมี อธิบายตามความคิดเห็น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5. ให้บอกความสำคัญขององค์การ บอกมาเป็นข้อ ๆ พร้อมอธิบาย</a:t>
            </a:r>
          </a:p>
          <a:p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C28FA-8D48-4E43-A7CD-570FEB3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 Kawinphat  Lertpongmanee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8BF-4B53-4BBA-AFD7-1166EFC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216D-C178-4E36-AD45-7D8CF76C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657444"/>
            <a:ext cx="10058400" cy="1450757"/>
          </a:xfrm>
        </p:spPr>
        <p:txBody>
          <a:bodyPr/>
          <a:lstStyle/>
          <a:p>
            <a:r>
              <a:rPr lang="th-TH" b="1" dirty="0"/>
              <a:t>เอกสารอ้างอิง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9614-8AE1-4B9D-B108-F2BBBF8D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002971"/>
            <a:ext cx="11234057" cy="41975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ชัยธวัช ศรีภูมิไชย์. (2559). "องค์การ" กับ "องค์กร". สืบค้นเมื่อ สิงหาคม 31, 2559,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https://minimore.com/b/05tw1/1.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บ้านจอมยุทธ. (2556). การจัดองค์การ. สืบค้นเมื่อ สิงหาคม 30, 2559,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http://www.baanjomyut.com.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วิชัย นาคสิงห์. (2555). หลักการจัดการ. สืบค้นเมื่อ สิงหาคม 12, 2559,จาก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https://www.gotoknow.org/posts/345600.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สาวิตรี ชีวะสา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ธน์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 (2555). หลักการสื่อสารองค์การ. สืบค้นเมื่อ สิงหาคม 28, 2559,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www.teacher.ssru.ac.th/sawitree_ch/file.php/1/COC1101/powerpoint/OGC_C1.pdf.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สุพจน์ ศรีนุตพง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ษ์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 (2556). องค์การ. สืบค้นเมื่อ สิงหาคม 30, 2559,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https://supoet.wordpress.com/.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สำนักงานชลประทานที่ 15. (2555). ผู้บริหาร การตัดสินใจ และการแก้ไขปัญหา. สืบค้นเมื่อ สิงหาคม 30, 2559,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http://irrigation.rid.go.th/rid15/ppn/Knowledge/. Decision%20Support%20Systems/dss1.htm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อังกรู เอี่ยมปราสาท. (2556). บทบาทของผู้บริหารยุค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IT.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สืบค้นเมื่อ กรกฎาคม 4, 2559,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https://krupeach.blogspot.com/2013/08/it.html.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เอกชัย ขุนฤทธิ์. (2556). การจัดองค์การ. สืบค้นเมื่อ สิงหาคม 10, 2559,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https://www.gotoknow.org/posts/518309.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เอเชีย เอว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ิเอชั่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น. (2557). ขอบเขตอำนาจหน้าที่และความรับผิดชอบของประธานเจ้าหน้าที่บริหาร. สืบค้นเมื่อ สิงหาคม 29, 2559,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www.aavplc.com/misc/CSR/20140612-aav-CEO-Th.pdf.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82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BC20-5E92-4025-8308-1FB02385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657444"/>
            <a:ext cx="10058400" cy="1450757"/>
          </a:xfrm>
        </p:spPr>
        <p:txBody>
          <a:bodyPr/>
          <a:lstStyle/>
          <a:p>
            <a:r>
              <a:rPr lang="th-TH" dirty="0"/>
              <a:t>แบบฝึกหัดพิเศษ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4A54-11C8-4093-832A-80E32ADF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08201"/>
            <a:ext cx="11639550" cy="4092355"/>
          </a:xfrm>
        </p:spPr>
        <p:txBody>
          <a:bodyPr>
            <a:normAutofit fontScale="92500" lnSpcReduction="20000"/>
          </a:bodyPr>
          <a:lstStyle/>
          <a:p>
            <a:pPr marL="201168" lvl="1" indent="0">
              <a:buNone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ทฤษฎีดั้งเดิม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Classical organization theory) 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ทฤษฎีสมัยใหม่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Neo-Classical organization theory)  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ทฤษฎีสมัยปัจจุบัน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Modern organization theory) </a:t>
            </a:r>
          </a:p>
          <a:p>
            <a:pPr marL="0" indent="0">
              <a:buNone/>
            </a:pP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</a:t>
            </a:r>
            <a:endParaRPr lang="en-US" sz="3600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1. ให้อธิบายถึงแนวคิดทฤษฎี  ทั้งสาม มาอย่างละเอียด  พร้อมยกตัวอย่าง มาอย่างเข้าใจ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2. ความเป็นมาของแนวคิดทฤษฎีเกิดขึ้นจากสิ่งใด และนักทฤษฎีแต่และยุคสมัยมีใครบ้าง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3. รูปแบบการบริหารงานของระบบราชการไทย นำแนวคิดทฤษฎีใดมาใช้ในการบริหารจัดการ เพราะอะไรทำไมถึงเป็นเช่นนั้น อธิบายตามความเข้าใจของนักศึกษา </a:t>
            </a:r>
          </a:p>
        </p:txBody>
      </p:sp>
    </p:spTree>
    <p:extLst>
      <p:ext uri="{BB962C8B-B14F-4D97-AF65-F5344CB8AC3E}">
        <p14:creationId xmlns:p14="http://schemas.microsoft.com/office/powerpoint/2010/main" val="25725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709949"/>
            <a:ext cx="10325463" cy="3490607"/>
          </a:xfrm>
        </p:spPr>
        <p:txBody>
          <a:bodyPr>
            <a:normAutofit/>
          </a:bodyPr>
          <a:lstStyle/>
          <a:p>
            <a:pPr marL="201168" lvl="1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การจัดการ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(Management)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กระบวนการที่ประกอบด้วยขั้นตอนที่สำคัญ 5 ขั้นตอน คือ การวางแผน การจัดองค์กร การบังคับบัญชา การประสานงาน และการควบคุม 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(อองรี </a:t>
            </a:r>
            <a:r>
              <a:rPr lang="th-TH" sz="32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ฟาโ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ยล์. </a:t>
            </a: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Fayol)</a:t>
            </a:r>
          </a:p>
          <a:p>
            <a:pPr marL="201168" lvl="1" indent="0" algn="thaiDist">
              <a:buNone/>
            </a:pPr>
            <a:r>
              <a:rPr lang="en-US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th-TH" sz="32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E81040-ECF7-43E9-AFE7-4D5DB5FDE1A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6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2410691"/>
            <a:ext cx="10127673" cy="3241964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สรุป การจัดการ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 กิจกรรมหรือการศึกษาเกี่ยวกับการปฏิบัติหน้าที่ในอัน</a:t>
            </a:r>
            <a:r>
              <a:rPr lang="th-TH" sz="32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ที่จะ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เชื่อมั่นได้ว่า กิจกรรมต่าง ๆ ดำเนินไปในแนวทางที่จะบรรลุผลสำเร็จตามวัตถุประสงค์ที่กำหนดไว้ โดยเฉพาะอย่างยิ่งหน้าที่อันที่จะสร้างและรักษาไว้ซึ่งสภาวะที่จะเอื้ออำนวยต่อการบรรลุวัตถุประสงค์ ด้วยความพยายามร่วมกันของกลุ่มบุคคล  </a:t>
            </a: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(วิชัย นาคสิงห์)</a:t>
            </a:r>
          </a:p>
        </p:txBody>
      </p:sp>
    </p:spTree>
    <p:extLst>
      <p:ext uri="{BB962C8B-B14F-4D97-AF65-F5344CB8AC3E}">
        <p14:creationId xmlns:p14="http://schemas.microsoft.com/office/powerpoint/2010/main" val="13455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776452"/>
            <a:ext cx="10325463" cy="2377440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	การบริหาร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(Administration)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คือ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การประสมประสานทรัพยากรต่าง ๆ เพื่อให้การดำเนินงานเป็นไปอย่างมีประสิทธิผล และบรรลุผลสำเร็จตามวัตถุประสงค์ที่กำหนดไว้    </a:t>
            </a: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(พิมลจร</a:t>
            </a:r>
            <a:r>
              <a:rPr lang="th-TH" sz="3200" b="1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รย์</a:t>
            </a: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นามวัฒน์ )</a:t>
            </a:r>
          </a:p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A3D89A-24D6-4FB7-B2CA-200A456C9AB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3360B-3A04-485B-91E8-A8850D84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8" y="1401487"/>
            <a:ext cx="180457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27316"/>
            <a:ext cx="10325463" cy="2277688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	การบริหาร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(Administration)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การทำงานของคณะบุคคลตั้งแต่ 2 คนขึ้นไป ร่วมกันปฏิบัติการให้บรรลุเป้าหมายร่วมกัน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(ชุบ กาญจนประการ) </a:t>
            </a:r>
          </a:p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A3D89A-24D6-4FB7-B2CA-200A456C9AB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6056-4331-495A-9FC8-18EC0990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60568"/>
            <a:ext cx="10325463" cy="2443942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	การบริหาร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(Administration)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หมายถึง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“การบริหารเป็นศิลปะของการใช้บุคคลอื่นทำงานให้แก่องค์การ โดยการตอบสนองความต้องการ ความคาดหวัง และจัดโอกาสให้เขาเหล่านั้นมีความเจริญก้าวหน้าในการทำงาน” </a:t>
            </a: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(พะยอม วงศ์สารศรี) </a:t>
            </a:r>
          </a:p>
          <a:p>
            <a:endParaRPr lang="th-TH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A3D89A-24D6-4FB7-B2CA-200A456C9AB7}"/>
              </a:ext>
            </a:extLst>
          </p:cNvPr>
          <p:cNvSpPr/>
          <p:nvPr/>
        </p:nvSpPr>
        <p:spPr>
          <a:xfrm>
            <a:off x="11422742" y="5573485"/>
            <a:ext cx="696830" cy="83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{7BE34318-4F06-4D4E-988F-E5D05A9C22D9}tf11437505_win32</Template>
  <TotalTime>512</TotalTime>
  <Words>2293</Words>
  <Application>Microsoft Office PowerPoint</Application>
  <PresentationFormat>Widescreen</PresentationFormat>
  <Paragraphs>204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Angsana New</vt:lpstr>
      <vt:lpstr>AngsanaUPC</vt:lpstr>
      <vt:lpstr>Calibri</vt:lpstr>
      <vt:lpstr>Cordia New</vt:lpstr>
      <vt:lpstr>Georgia Pro Cond Light</vt:lpstr>
      <vt:lpstr>Speak Pro</vt:lpstr>
      <vt:lpstr>Times New Roman</vt:lpstr>
      <vt:lpstr>Wingdings</vt:lpstr>
      <vt:lpstr>RetrospectVTI</vt:lpstr>
      <vt:lpstr>บทที่ ๓</vt:lpstr>
      <vt:lpstr>เนื้อหา</vt:lpstr>
      <vt:lpstr>ความหมายของการจัดการ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การบริหารและการจัดการเหมือนหรือต่างกันอย่างไร</vt:lpstr>
      <vt:lpstr>ความสำคัญของการจัดการ</vt:lpstr>
      <vt:lpstr>องค์ประกอบการจัดองค์การ</vt:lpstr>
      <vt:lpstr>บทบาทของผู้บริหาร</vt:lpstr>
      <vt:lpstr>1.บทบาทระหว่างบุคคล (Interpersonal roles) </vt:lpstr>
      <vt:lpstr>2. บทบาทด้านสารสนเทศ (Informational roles) </vt:lpstr>
      <vt:lpstr>3. บทบาทด้านการตัดสินใจ (Decisional roles) </vt:lpstr>
      <vt:lpstr>ขอบเขตความรับผิดชอบผู้บริหาร</vt:lpstr>
      <vt:lpstr>PowerPoint Presentation</vt:lpstr>
      <vt:lpstr>กระบวนการบริหาร </vt:lpstr>
      <vt:lpstr>POSDC   Model</vt:lpstr>
      <vt:lpstr>POSDCORB   Model</vt:lpstr>
      <vt:lpstr>คุณสมบัติของผู้บริหารสมัยใหม่</vt:lpstr>
      <vt:lpstr>PowerPoint Presentation</vt:lpstr>
      <vt:lpstr>ความหมาย</vt:lpstr>
      <vt:lpstr>ความหมาย</vt:lpstr>
      <vt:lpstr>PowerPoint Presentation</vt:lpstr>
      <vt:lpstr>PowerPoint Presentation</vt:lpstr>
      <vt:lpstr>ลักษณะขององค์การ</vt:lpstr>
      <vt:lpstr>ความสำคัญขององค์การ</vt:lpstr>
      <vt:lpstr>วัตถุประสงค์ขององค์การ</vt:lpstr>
      <vt:lpstr>ประเภทองค์ขององค์การ</vt:lpstr>
      <vt:lpstr>PowerPoint Presentation</vt:lpstr>
      <vt:lpstr>ทฤษฎีองค์การ</vt:lpstr>
      <vt:lpstr>ทฤษฎีองค์การ</vt:lpstr>
      <vt:lpstr>รูปแบบทฤษฎีองค์การ</vt:lpstr>
      <vt:lpstr>ทฤษฎีองค์การแบบดั้งเดิม (Classical organization theory)</vt:lpstr>
      <vt:lpstr>PowerPoint Presentation</vt:lpstr>
      <vt:lpstr>ทฤษฎีสมัยใหม่ (Neo-Classical organization theory)</vt:lpstr>
      <vt:lpstr>ทฤษฎีสมัยปัจจุบัน (Modern organization theory)</vt:lpstr>
      <vt:lpstr>PowerPoint Presentation</vt:lpstr>
      <vt:lpstr>คำถามทบทวน </vt:lpstr>
      <vt:lpstr>เอกสารอ้างอิง</vt:lpstr>
      <vt:lpstr>แบบฝึกหัดพิเศษ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๒</dc:title>
  <dc:creator>lenovo</dc:creator>
  <cp:lastModifiedBy>PC05</cp:lastModifiedBy>
  <cp:revision>22</cp:revision>
  <dcterms:created xsi:type="dcterms:W3CDTF">2021-11-20T04:38:32Z</dcterms:created>
  <dcterms:modified xsi:type="dcterms:W3CDTF">2023-08-21T00:34:20Z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